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81" r:id="rId5"/>
    <p:sldId id="2480" r:id="rId6"/>
    <p:sldId id="2484" r:id="rId7"/>
    <p:sldId id="2485" r:id="rId8"/>
    <p:sldId id="2486" r:id="rId9"/>
    <p:sldId id="2483" r:id="rId10"/>
    <p:sldId id="2487" r:id="rId11"/>
    <p:sldId id="2488" r:id="rId12"/>
    <p:sldId id="2489" r:id="rId13"/>
    <p:sldId id="2490" r:id="rId14"/>
    <p:sldId id="2501" r:id="rId15"/>
    <p:sldId id="2491" r:id="rId16"/>
    <p:sldId id="2502" r:id="rId17"/>
    <p:sldId id="2492" r:id="rId18"/>
    <p:sldId id="2493" r:id="rId19"/>
    <p:sldId id="2503" r:id="rId20"/>
    <p:sldId id="2494" r:id="rId21"/>
    <p:sldId id="2495" r:id="rId22"/>
    <p:sldId id="2496" r:id="rId23"/>
    <p:sldId id="2504" r:id="rId24"/>
    <p:sldId id="2497" r:id="rId25"/>
    <p:sldId id="2498" r:id="rId26"/>
    <p:sldId id="2499" r:id="rId27"/>
    <p:sldId id="250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5033" autoAdjust="0"/>
  </p:normalViewPr>
  <p:slideViewPr>
    <p:cSldViewPr snapToGrid="0">
      <p:cViewPr varScale="1">
        <p:scale>
          <a:sx n="82" d="100"/>
          <a:sy n="82" d="100"/>
        </p:scale>
        <p:origin x="1565"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86773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62437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67603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354162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380193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2738201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50766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118344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33786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56514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3429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53285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29434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85841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336324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281924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89208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cap="all" spc="113"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32329"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932329"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485749" y="2776936"/>
            <a:ext cx="2172503"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75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485749" y="3834607"/>
            <a:ext cx="2172503"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928688"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1678782"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049816" y="2776936"/>
            <a:ext cx="2161856" cy="823912"/>
          </a:xfrm>
        </p:spPr>
        <p:txBody>
          <a:bodyPr anchor="b">
            <a:noAutofit/>
          </a:bodyPr>
          <a:lstStyle>
            <a:lvl1pPr marL="0" indent="0">
              <a:buNone/>
              <a:defRPr lang="en-US" sz="1500" kern="1200" cap="all"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049816" y="3834607"/>
            <a:ext cx="2161856" cy="1997867"/>
          </a:xfrm>
        </p:spPr>
        <p:txBody>
          <a:bodyPr>
            <a:normAutofit/>
          </a:bodyPr>
          <a:lstStyle>
            <a:lvl1pPr marL="0" indent="0">
              <a:lnSpc>
                <a:spcPct val="100000"/>
              </a:lnSpc>
              <a:buNone/>
              <a:defRPr sz="1050" spc="38" baseline="0"/>
            </a:lvl1pPr>
            <a:lvl2pPr marL="342900" indent="0">
              <a:lnSpc>
                <a:spcPct val="100000"/>
              </a:lnSpc>
              <a:buNone/>
              <a:defRPr sz="1050" spc="38" baseline="0"/>
            </a:lvl2pPr>
            <a:lvl3pPr marL="685800" indent="0">
              <a:lnSpc>
                <a:spcPct val="100000"/>
              </a:lnSpc>
              <a:buNone/>
              <a:defRPr sz="1050" spc="38" baseline="0"/>
            </a:lvl3pPr>
            <a:lvl4pPr marL="1028700" indent="0">
              <a:lnSpc>
                <a:spcPct val="100000"/>
              </a:lnSpc>
              <a:buNone/>
              <a:defRPr sz="1050" spc="38" baseline="0"/>
            </a:lvl4pPr>
            <a:lvl5pPr marL="1371600" indent="0">
              <a:lnSpc>
                <a:spcPct val="100000"/>
              </a:lnSpc>
              <a:buNone/>
              <a:defRPr sz="1050" spc="38"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121701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1AE55-9DF5-3673-EE3C-D1538B0D666C}"/>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13" name="TextBox 12">
            <a:extLst>
              <a:ext uri="{FF2B5EF4-FFF2-40B4-BE49-F238E27FC236}">
                <a16:creationId xmlns:a16="http://schemas.microsoft.com/office/drawing/2014/main" id="{3FA142DE-4928-26CB-B805-1213F6CB1E9F}"/>
              </a:ext>
            </a:extLst>
          </p:cNvPr>
          <p:cNvSpPr txBox="1"/>
          <p:nvPr/>
        </p:nvSpPr>
        <p:spPr>
          <a:xfrm>
            <a:off x="4572000" y="2228671"/>
            <a:ext cx="4572000" cy="646331"/>
          </a:xfrm>
          <a:prstGeom prst="rect">
            <a:avLst/>
          </a:prstGeom>
          <a:noFill/>
        </p:spPr>
        <p:txBody>
          <a:bodyPr wrap="square">
            <a:spAutoFit/>
          </a:bodyPr>
          <a:lstStyle/>
          <a:p>
            <a:pPr algn="ctr"/>
            <a:r>
              <a:rPr lang="en-US" sz="3600" b="1" i="0" u="none" strike="noStrike" baseline="0" dirty="0">
                <a:solidFill>
                  <a:srgbClr val="000000"/>
                </a:solidFill>
                <a:latin typeface="Garamond (Headings)"/>
              </a:rPr>
              <a:t>Timer And Counter</a:t>
            </a:r>
            <a:endParaRPr lang="en-US" sz="3600" b="1" dirty="0">
              <a:latin typeface="Garamond (Headings)"/>
            </a:endParaRPr>
          </a:p>
        </p:txBody>
      </p:sp>
      <p:cxnSp>
        <p:nvCxnSpPr>
          <p:cNvPr id="15" name="Straight Connector 14">
            <a:extLst>
              <a:ext uri="{FF2B5EF4-FFF2-40B4-BE49-F238E27FC236}">
                <a16:creationId xmlns:a16="http://schemas.microsoft.com/office/drawing/2014/main" id="{F40C56AE-5962-31D1-FBD8-0450966EEB4B}"/>
              </a:ext>
            </a:extLst>
          </p:cNvPr>
          <p:cNvCxnSpPr>
            <a:cxnSpLocks/>
          </p:cNvCxnSpPr>
          <p:nvPr/>
        </p:nvCxnSpPr>
        <p:spPr>
          <a:xfrm flipH="1">
            <a:off x="4963885" y="3163078"/>
            <a:ext cx="3788229" cy="0"/>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5AF2DBEC-BC0E-9BD3-8A99-6E51477C1C7B}"/>
              </a:ext>
            </a:extLst>
          </p:cNvPr>
          <p:cNvSpPr txBox="1"/>
          <p:nvPr/>
        </p:nvSpPr>
        <p:spPr>
          <a:xfrm>
            <a:off x="4464698" y="3517494"/>
            <a:ext cx="4679302" cy="769441"/>
          </a:xfrm>
          <a:prstGeom prst="rect">
            <a:avLst/>
          </a:prstGeom>
          <a:noFill/>
        </p:spPr>
        <p:txBody>
          <a:bodyPr wrap="square">
            <a:spAutoFit/>
          </a:bodyPr>
          <a:lstStyle/>
          <a:p>
            <a:pPr algn="ctr" rtl="1"/>
            <a:r>
              <a:rPr lang="fa-IR" sz="4400" b="1" dirty="0">
                <a:solidFill>
                  <a:srgbClr val="000000"/>
                </a:solidFill>
                <a:latin typeface="Garamond (Headings)"/>
                <a:cs typeface="B Nazanin" panose="00000400000000000000" pitchFamily="2" charset="-78"/>
              </a:rPr>
              <a:t>تایمر و شمارنده</a:t>
            </a:r>
            <a:endParaRPr lang="en-US" sz="9600" b="1" dirty="0">
              <a:latin typeface="Garamond (Headings)"/>
              <a:cs typeface="B Nazanin" panose="00000400000000000000" pitchFamily="2" charset="-78"/>
            </a:endParaRPr>
          </a:p>
        </p:txBody>
      </p:sp>
      <p:pic>
        <p:nvPicPr>
          <p:cNvPr id="9" name="Picture Placeholder 8">
            <a:extLst>
              <a:ext uri="{FF2B5EF4-FFF2-40B4-BE49-F238E27FC236}">
                <a16:creationId xmlns:a16="http://schemas.microsoft.com/office/drawing/2014/main" id="{ADBBB921-2D40-52E2-1865-F25B92E9DEBB}"/>
              </a:ext>
            </a:extLst>
          </p:cNvPr>
          <p:cNvPicPr>
            <a:picLocks noGrp="1" noChangeAspect="1"/>
          </p:cNvPicPr>
          <p:nvPr>
            <p:ph type="pic" sz="quarter" idx="12"/>
          </p:nvPr>
        </p:nvPicPr>
        <p:blipFill>
          <a:blip r:embed="rId2"/>
          <a:srcRect l="31250" r="31250"/>
          <a:stretch>
            <a:fillRect/>
          </a:stretch>
        </p:blipFill>
        <p:spPr/>
      </p:pic>
    </p:spTree>
    <p:extLst>
      <p:ext uri="{BB962C8B-B14F-4D97-AF65-F5344CB8AC3E}">
        <p14:creationId xmlns:p14="http://schemas.microsoft.com/office/powerpoint/2010/main" val="331557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8D4CC-99A7-4CC4-5FF7-6F785E7AA85D}"/>
              </a:ext>
            </a:extLst>
          </p:cNvPr>
          <p:cNvPicPr>
            <a:picLocks noChangeAspect="1"/>
          </p:cNvPicPr>
          <p:nvPr/>
        </p:nvPicPr>
        <p:blipFill>
          <a:blip r:embed="rId2"/>
          <a:stretch>
            <a:fillRect/>
          </a:stretch>
        </p:blipFill>
        <p:spPr>
          <a:xfrm>
            <a:off x="12911" y="579782"/>
            <a:ext cx="9131089" cy="5690388"/>
          </a:xfrm>
          <a:prstGeom prst="rect">
            <a:avLst/>
          </a:prstGeom>
        </p:spPr>
      </p:pic>
    </p:spTree>
    <p:extLst>
      <p:ext uri="{BB962C8B-B14F-4D97-AF65-F5344CB8AC3E}">
        <p14:creationId xmlns:p14="http://schemas.microsoft.com/office/powerpoint/2010/main" val="108221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D532F-F13A-35D6-D667-640543D3CEB8}"/>
              </a:ext>
            </a:extLst>
          </p:cNvPr>
          <p:cNvPicPr>
            <a:picLocks noChangeAspect="1"/>
          </p:cNvPicPr>
          <p:nvPr/>
        </p:nvPicPr>
        <p:blipFill>
          <a:blip r:embed="rId2"/>
          <a:stretch>
            <a:fillRect/>
          </a:stretch>
        </p:blipFill>
        <p:spPr>
          <a:xfrm>
            <a:off x="0" y="612526"/>
            <a:ext cx="9144000" cy="5632948"/>
          </a:xfrm>
          <a:prstGeom prst="rect">
            <a:avLst/>
          </a:prstGeom>
        </p:spPr>
      </p:pic>
    </p:spTree>
    <p:extLst>
      <p:ext uri="{BB962C8B-B14F-4D97-AF65-F5344CB8AC3E}">
        <p14:creationId xmlns:p14="http://schemas.microsoft.com/office/powerpoint/2010/main" val="173965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C4C140-7E3D-CD81-131A-AD144BBB9424}"/>
              </a:ext>
            </a:extLst>
          </p:cNvPr>
          <p:cNvPicPr>
            <a:picLocks noChangeAspect="1"/>
          </p:cNvPicPr>
          <p:nvPr/>
        </p:nvPicPr>
        <p:blipFill>
          <a:blip r:embed="rId3"/>
          <a:stretch>
            <a:fillRect/>
          </a:stretch>
        </p:blipFill>
        <p:spPr>
          <a:xfrm>
            <a:off x="0" y="233265"/>
            <a:ext cx="9143999" cy="5974793"/>
          </a:xfrm>
          <a:prstGeom prst="rect">
            <a:avLst/>
          </a:prstGeom>
        </p:spPr>
      </p:pic>
    </p:spTree>
    <p:extLst>
      <p:ext uri="{BB962C8B-B14F-4D97-AF65-F5344CB8AC3E}">
        <p14:creationId xmlns:p14="http://schemas.microsoft.com/office/powerpoint/2010/main" val="101758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F6D14D-8E7D-6FFA-4C86-EB43128D1425}"/>
              </a:ext>
            </a:extLst>
          </p:cNvPr>
          <p:cNvPicPr>
            <a:picLocks noChangeAspect="1"/>
          </p:cNvPicPr>
          <p:nvPr/>
        </p:nvPicPr>
        <p:blipFill>
          <a:blip r:embed="rId3"/>
          <a:stretch>
            <a:fillRect/>
          </a:stretch>
        </p:blipFill>
        <p:spPr>
          <a:xfrm>
            <a:off x="0" y="289250"/>
            <a:ext cx="9144000" cy="5944682"/>
          </a:xfrm>
          <a:prstGeom prst="rect">
            <a:avLst/>
          </a:prstGeom>
        </p:spPr>
      </p:pic>
    </p:spTree>
    <p:extLst>
      <p:ext uri="{BB962C8B-B14F-4D97-AF65-F5344CB8AC3E}">
        <p14:creationId xmlns:p14="http://schemas.microsoft.com/office/powerpoint/2010/main" val="408752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80808-C76B-284B-9362-52CC98225C4F}"/>
              </a:ext>
            </a:extLst>
          </p:cNvPr>
          <p:cNvPicPr>
            <a:picLocks noChangeAspect="1"/>
          </p:cNvPicPr>
          <p:nvPr/>
        </p:nvPicPr>
        <p:blipFill>
          <a:blip r:embed="rId3"/>
          <a:stretch>
            <a:fillRect/>
          </a:stretch>
        </p:blipFill>
        <p:spPr>
          <a:xfrm>
            <a:off x="1" y="0"/>
            <a:ext cx="8780106" cy="6858000"/>
          </a:xfrm>
          <a:prstGeom prst="rect">
            <a:avLst/>
          </a:prstGeom>
        </p:spPr>
      </p:pic>
    </p:spTree>
    <p:extLst>
      <p:ext uri="{BB962C8B-B14F-4D97-AF65-F5344CB8AC3E}">
        <p14:creationId xmlns:p14="http://schemas.microsoft.com/office/powerpoint/2010/main" val="347310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74847-1357-6FB3-3671-AA062B7692F6}"/>
              </a:ext>
            </a:extLst>
          </p:cNvPr>
          <p:cNvPicPr>
            <a:picLocks noChangeAspect="1"/>
          </p:cNvPicPr>
          <p:nvPr/>
        </p:nvPicPr>
        <p:blipFill>
          <a:blip r:embed="rId3"/>
          <a:stretch>
            <a:fillRect/>
          </a:stretch>
        </p:blipFill>
        <p:spPr>
          <a:xfrm>
            <a:off x="7742" y="0"/>
            <a:ext cx="9144785" cy="6494105"/>
          </a:xfrm>
          <a:prstGeom prst="rect">
            <a:avLst/>
          </a:prstGeom>
        </p:spPr>
      </p:pic>
    </p:spTree>
    <p:extLst>
      <p:ext uri="{BB962C8B-B14F-4D97-AF65-F5344CB8AC3E}">
        <p14:creationId xmlns:p14="http://schemas.microsoft.com/office/powerpoint/2010/main" val="230048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8A3A6-01DD-568D-0967-EEE1720F21C3}"/>
              </a:ext>
            </a:extLst>
          </p:cNvPr>
          <p:cNvPicPr>
            <a:picLocks noChangeAspect="1"/>
          </p:cNvPicPr>
          <p:nvPr/>
        </p:nvPicPr>
        <p:blipFill>
          <a:blip r:embed="rId3"/>
          <a:stretch>
            <a:fillRect/>
          </a:stretch>
        </p:blipFill>
        <p:spPr>
          <a:xfrm>
            <a:off x="0" y="0"/>
            <a:ext cx="9144000" cy="6540759"/>
          </a:xfrm>
          <a:prstGeom prst="rect">
            <a:avLst/>
          </a:prstGeom>
        </p:spPr>
      </p:pic>
    </p:spTree>
    <p:extLst>
      <p:ext uri="{BB962C8B-B14F-4D97-AF65-F5344CB8AC3E}">
        <p14:creationId xmlns:p14="http://schemas.microsoft.com/office/powerpoint/2010/main" val="269239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FF028-D3E7-8E8D-3E93-21EF82F1E2C9}"/>
              </a:ext>
            </a:extLst>
          </p:cNvPr>
          <p:cNvPicPr>
            <a:picLocks noChangeAspect="1"/>
          </p:cNvPicPr>
          <p:nvPr/>
        </p:nvPicPr>
        <p:blipFill>
          <a:blip r:embed="rId3"/>
          <a:stretch>
            <a:fillRect/>
          </a:stretch>
        </p:blipFill>
        <p:spPr>
          <a:xfrm>
            <a:off x="0" y="0"/>
            <a:ext cx="9144658" cy="4749282"/>
          </a:xfrm>
          <a:prstGeom prst="rect">
            <a:avLst/>
          </a:prstGeom>
        </p:spPr>
      </p:pic>
    </p:spTree>
    <p:extLst>
      <p:ext uri="{BB962C8B-B14F-4D97-AF65-F5344CB8AC3E}">
        <p14:creationId xmlns:p14="http://schemas.microsoft.com/office/powerpoint/2010/main" val="1256901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47C41F-1623-F847-603A-530A05CEA111}"/>
              </a:ext>
            </a:extLst>
          </p:cNvPr>
          <p:cNvPicPr>
            <a:picLocks noChangeAspect="1"/>
          </p:cNvPicPr>
          <p:nvPr/>
        </p:nvPicPr>
        <p:blipFill>
          <a:blip r:embed="rId3"/>
          <a:stretch>
            <a:fillRect/>
          </a:stretch>
        </p:blipFill>
        <p:spPr>
          <a:xfrm>
            <a:off x="0" y="0"/>
            <a:ext cx="9144000" cy="6550090"/>
          </a:xfrm>
          <a:prstGeom prst="rect">
            <a:avLst/>
          </a:prstGeom>
        </p:spPr>
      </p:pic>
    </p:spTree>
    <p:extLst>
      <p:ext uri="{BB962C8B-B14F-4D97-AF65-F5344CB8AC3E}">
        <p14:creationId xmlns:p14="http://schemas.microsoft.com/office/powerpoint/2010/main" val="68188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D2B486-B7A4-A795-8670-B6407975DB68}"/>
              </a:ext>
            </a:extLst>
          </p:cNvPr>
          <p:cNvPicPr>
            <a:picLocks noChangeAspect="1"/>
          </p:cNvPicPr>
          <p:nvPr/>
        </p:nvPicPr>
        <p:blipFill>
          <a:blip r:embed="rId3"/>
          <a:stretch>
            <a:fillRect/>
          </a:stretch>
        </p:blipFill>
        <p:spPr>
          <a:xfrm>
            <a:off x="1" y="0"/>
            <a:ext cx="9134668" cy="6167535"/>
          </a:xfrm>
          <a:prstGeom prst="rect">
            <a:avLst/>
          </a:prstGeom>
        </p:spPr>
      </p:pic>
    </p:spTree>
    <p:extLst>
      <p:ext uri="{BB962C8B-B14F-4D97-AF65-F5344CB8AC3E}">
        <p14:creationId xmlns:p14="http://schemas.microsoft.com/office/powerpoint/2010/main" val="167312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52427"/>
            <a:ext cx="4571996"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Many applications need to count an event or generate time delays.</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when an event occurs externally, the content of the counter is incremented</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when the oscillator ticks, the content of the counter is incremented </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571999" cy="1754326"/>
          </a:xfrm>
          <a:prstGeom prst="rect">
            <a:avLst/>
          </a:prstGeom>
          <a:noFill/>
        </p:spPr>
        <p:txBody>
          <a:bodyPr wrap="square" rtlCol="0">
            <a:spAutoFit/>
          </a:bodyPr>
          <a:lstStyle/>
          <a:p>
            <a:pPr algn="r" rtl="1"/>
            <a:r>
              <a:rPr lang="fa-IR" dirty="0">
                <a:cs typeface="B Nazanin" panose="00000400000000000000" pitchFamily="2" charset="-78"/>
              </a:rPr>
              <a:t>• بسیاری از برنامه ها نیاز به شمارش یک رویداد یا ایجاد تاخیر زمانی دارند.</a:t>
            </a:r>
          </a:p>
          <a:p>
            <a:pPr algn="r" rtl="1"/>
            <a:r>
              <a:rPr lang="fa-IR" dirty="0">
                <a:cs typeface="B Nazanin" panose="00000400000000000000" pitchFamily="2" charset="-78"/>
              </a:rPr>
              <a:t>- هنگامی که یک رویداد به صورت خارجی رخ می دهد، محتوای شمارنده افزایش می یابد</a:t>
            </a:r>
          </a:p>
          <a:p>
            <a:pPr algn="r" rtl="1"/>
            <a:r>
              <a:rPr lang="fa-IR" dirty="0">
                <a:cs typeface="B Nazanin" panose="00000400000000000000" pitchFamily="2" charset="-78"/>
              </a:rPr>
              <a:t>- هنگامی که نوسانگر تیک می زند، محتوای شمارنده افزایش می یابد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cs typeface="B Nazanin" panose="00000400000000000000" pitchFamily="2" charset="-78"/>
              </a:rPr>
              <a:t>EXCEPTIONS AND INTERRUPTS</a:t>
            </a:r>
            <a:endParaRPr lang="en-US" sz="2800" dirty="0">
              <a:cs typeface="B Nazanin" panose="00000400000000000000" pitchFamily="2" charset="-78"/>
            </a:endParaRPr>
          </a:p>
        </p:txBody>
      </p:sp>
      <p:pic>
        <p:nvPicPr>
          <p:cNvPr id="3" name="Picture 2">
            <a:extLst>
              <a:ext uri="{FF2B5EF4-FFF2-40B4-BE49-F238E27FC236}">
                <a16:creationId xmlns:a16="http://schemas.microsoft.com/office/drawing/2014/main" id="{EFC1CB2C-7937-376B-6C00-250C8EA5882B}"/>
              </a:ext>
            </a:extLst>
          </p:cNvPr>
          <p:cNvPicPr>
            <a:picLocks noChangeAspect="1"/>
          </p:cNvPicPr>
          <p:nvPr/>
        </p:nvPicPr>
        <p:blipFill>
          <a:blip r:embed="rId3"/>
          <a:stretch>
            <a:fillRect/>
          </a:stretch>
        </p:blipFill>
        <p:spPr>
          <a:xfrm>
            <a:off x="80799" y="3875661"/>
            <a:ext cx="9063201" cy="2301204"/>
          </a:xfrm>
          <a:prstGeom prst="rect">
            <a:avLst/>
          </a:prstGeom>
        </p:spPr>
      </p:pic>
    </p:spTree>
    <p:extLst>
      <p:ext uri="{BB962C8B-B14F-4D97-AF65-F5344CB8AC3E}">
        <p14:creationId xmlns:p14="http://schemas.microsoft.com/office/powerpoint/2010/main" val="365586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FB007-6533-7A89-60E7-3842E6518F67}"/>
              </a:ext>
            </a:extLst>
          </p:cNvPr>
          <p:cNvPicPr>
            <a:picLocks noChangeAspect="1"/>
          </p:cNvPicPr>
          <p:nvPr/>
        </p:nvPicPr>
        <p:blipFill>
          <a:blip r:embed="rId3"/>
          <a:stretch>
            <a:fillRect/>
          </a:stretch>
        </p:blipFill>
        <p:spPr>
          <a:xfrm>
            <a:off x="0" y="0"/>
            <a:ext cx="9144000" cy="6550090"/>
          </a:xfrm>
          <a:prstGeom prst="rect">
            <a:avLst/>
          </a:prstGeom>
        </p:spPr>
      </p:pic>
    </p:spTree>
    <p:extLst>
      <p:ext uri="{BB962C8B-B14F-4D97-AF65-F5344CB8AC3E}">
        <p14:creationId xmlns:p14="http://schemas.microsoft.com/office/powerpoint/2010/main" val="1902252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DCEBA7-5CCA-582E-2337-0F59102F9037}"/>
              </a:ext>
            </a:extLst>
          </p:cNvPr>
          <p:cNvPicPr>
            <a:picLocks noChangeAspect="1"/>
          </p:cNvPicPr>
          <p:nvPr/>
        </p:nvPicPr>
        <p:blipFill>
          <a:blip r:embed="rId3"/>
          <a:stretch>
            <a:fillRect/>
          </a:stretch>
        </p:blipFill>
        <p:spPr>
          <a:xfrm>
            <a:off x="0" y="0"/>
            <a:ext cx="9144000" cy="6466114"/>
          </a:xfrm>
          <a:prstGeom prst="rect">
            <a:avLst/>
          </a:prstGeom>
        </p:spPr>
      </p:pic>
    </p:spTree>
    <p:extLst>
      <p:ext uri="{BB962C8B-B14F-4D97-AF65-F5344CB8AC3E}">
        <p14:creationId xmlns:p14="http://schemas.microsoft.com/office/powerpoint/2010/main" val="395249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C9A17-6211-98E4-B870-4219F4AA276D}"/>
              </a:ext>
            </a:extLst>
          </p:cNvPr>
          <p:cNvPicPr>
            <a:picLocks noChangeAspect="1"/>
          </p:cNvPicPr>
          <p:nvPr/>
        </p:nvPicPr>
        <p:blipFill>
          <a:blip r:embed="rId3"/>
          <a:stretch>
            <a:fillRect/>
          </a:stretch>
        </p:blipFill>
        <p:spPr>
          <a:xfrm>
            <a:off x="0" y="0"/>
            <a:ext cx="9122980" cy="3768187"/>
          </a:xfrm>
          <a:prstGeom prst="rect">
            <a:avLst/>
          </a:prstGeom>
        </p:spPr>
      </p:pic>
    </p:spTree>
    <p:extLst>
      <p:ext uri="{BB962C8B-B14F-4D97-AF65-F5344CB8AC3E}">
        <p14:creationId xmlns:p14="http://schemas.microsoft.com/office/powerpoint/2010/main" val="3020277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09D2A-4FA2-D33A-0DD9-5BCEBB657BF4}"/>
              </a:ext>
            </a:extLst>
          </p:cNvPr>
          <p:cNvPicPr>
            <a:picLocks noChangeAspect="1"/>
          </p:cNvPicPr>
          <p:nvPr/>
        </p:nvPicPr>
        <p:blipFill>
          <a:blip r:embed="rId3"/>
          <a:stretch>
            <a:fillRect/>
          </a:stretch>
        </p:blipFill>
        <p:spPr>
          <a:xfrm>
            <a:off x="0" y="1461752"/>
            <a:ext cx="9144000" cy="4575154"/>
          </a:xfrm>
          <a:prstGeom prst="rect">
            <a:avLst/>
          </a:prstGeom>
        </p:spPr>
      </p:pic>
      <p:sp>
        <p:nvSpPr>
          <p:cNvPr id="6" name="TextBox 5">
            <a:extLst>
              <a:ext uri="{FF2B5EF4-FFF2-40B4-BE49-F238E27FC236}">
                <a16:creationId xmlns:a16="http://schemas.microsoft.com/office/drawing/2014/main" id="{9AF15D92-A488-7FF3-4211-28C37EBDB2A7}"/>
              </a:ext>
            </a:extLst>
          </p:cNvPr>
          <p:cNvSpPr txBox="1"/>
          <p:nvPr/>
        </p:nvSpPr>
        <p:spPr>
          <a:xfrm>
            <a:off x="2286000" y="7192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TIMER PRESCALER </a:t>
            </a:r>
            <a:endParaRPr lang="en-US" sz="2800" dirty="0"/>
          </a:p>
        </p:txBody>
      </p:sp>
    </p:spTree>
    <p:extLst>
      <p:ext uri="{BB962C8B-B14F-4D97-AF65-F5344CB8AC3E}">
        <p14:creationId xmlns:p14="http://schemas.microsoft.com/office/powerpoint/2010/main" val="109041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98764-3C5A-2035-318E-FBEBFF4FF4CF}"/>
              </a:ext>
            </a:extLst>
          </p:cNvPr>
          <p:cNvPicPr>
            <a:picLocks noChangeAspect="1"/>
          </p:cNvPicPr>
          <p:nvPr/>
        </p:nvPicPr>
        <p:blipFill>
          <a:blip r:embed="rId3"/>
          <a:stretch>
            <a:fillRect/>
          </a:stretch>
        </p:blipFill>
        <p:spPr>
          <a:xfrm>
            <a:off x="25684" y="0"/>
            <a:ext cx="9118316" cy="5225603"/>
          </a:xfrm>
          <a:prstGeom prst="rect">
            <a:avLst/>
          </a:prstGeom>
        </p:spPr>
      </p:pic>
    </p:spTree>
    <p:extLst>
      <p:ext uri="{BB962C8B-B14F-4D97-AF65-F5344CB8AC3E}">
        <p14:creationId xmlns:p14="http://schemas.microsoft.com/office/powerpoint/2010/main" val="403349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97031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Consider a microcontroller with an oscillator with frequency of 1 MHz; in the microcontroller, the content of the counter register increments once per microsecond. So, if we want a time delay of 100 microseconds, we should clear the counter and wait until it becomes equal to 100.</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In the microcontrollers, there is a flag for each of the counters. The flag is set when the counter overflows, and it is cleared by software. The second method to generate a time delay is to load the counter register and wait until the counter overflows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862322"/>
          </a:xfrm>
          <a:prstGeom prst="rect">
            <a:avLst/>
          </a:prstGeom>
          <a:noFill/>
        </p:spPr>
        <p:txBody>
          <a:bodyPr wrap="square" rtlCol="0">
            <a:spAutoFit/>
          </a:bodyPr>
          <a:lstStyle/>
          <a:p>
            <a:pPr algn="r" rtl="1"/>
            <a:r>
              <a:rPr lang="fa-IR" dirty="0">
                <a:cs typeface="B Nazanin" panose="00000400000000000000" pitchFamily="2" charset="-78"/>
              </a:rPr>
              <a:t>•یک میکروکنترلر با نوسانگر با فرکانس 1 مگاهرتز را در نظر بگیرید. در میکروکنترلر، محتوای ثبت شمارنده یک بار در هر میکروثانیه افزایش می یابد. بنابراین اگر 100 میکروثانیه تاخیر زمانی می خواهیم باید شمارنده را پاک کنیم و صبر کنیم تا برابر 100 شود.</a:t>
            </a:r>
          </a:p>
          <a:p>
            <a:pPr algn="r" rtl="1"/>
            <a:r>
              <a:rPr lang="fa-IR" dirty="0">
                <a:cs typeface="B Nazanin" panose="00000400000000000000" pitchFamily="2" charset="-78"/>
              </a:rPr>
              <a:t>•در میکروکنترلرها برای هر یک از شمارنده ها یک پرچم وجود دارد. هنگامی که شمارنده سرریز می شود، پرچم تنظیم می شود و توسط نرم افزار پاک می شود. روش دوم برای ایجاد تاخیر زمانی این است که ثبت شمارنده را بارگیری کنید و منتظر بمانید تا شمارنده سرریز شود و پرچم تنظیم شود.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cs typeface="B Nazanin" panose="00000400000000000000" pitchFamily="2" charset="-78"/>
              </a:rPr>
              <a:t>TIME DELAY</a:t>
            </a:r>
            <a:endParaRPr lang="en-US" sz="4000" dirty="0">
              <a:cs typeface="B Nazanin" panose="00000400000000000000" pitchFamily="2" charset="-78"/>
            </a:endParaRPr>
          </a:p>
        </p:txBody>
      </p:sp>
    </p:spTree>
    <p:extLst>
      <p:ext uri="{BB962C8B-B14F-4D97-AF65-F5344CB8AC3E}">
        <p14:creationId xmlns:p14="http://schemas.microsoft.com/office/powerpoint/2010/main" val="26943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For example, in a microcontroller with a frequency of 1 MHz, with an 8-bit counter register, if we want a time delay of 3 microseconds, we can load the counter register with $FD and wait until the flag is set after 3 ticks. After the first tick, the content of the register increments to $FE; after the second tick, it becomes $FF; and after the third tick, it overflows (the content of the register becomes $00) and the flag is set.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031325"/>
          </a:xfrm>
          <a:prstGeom prst="rect">
            <a:avLst/>
          </a:prstGeom>
          <a:noFill/>
        </p:spPr>
        <p:txBody>
          <a:bodyPr wrap="square" rtlCol="0">
            <a:spAutoFit/>
          </a:bodyPr>
          <a:lstStyle/>
          <a:p>
            <a:pPr algn="r" rtl="1"/>
            <a:r>
              <a:rPr lang="fa-IR" dirty="0">
                <a:cs typeface="B Nazanin" panose="00000400000000000000" pitchFamily="2" charset="-78"/>
              </a:rPr>
              <a:t>•مثلاً در یک میکروکنترلر با فرکانس 1 مگاهرتز، با رجیستر شمارنده 8 بیتی، اگر 3 میکروثانیه تاخیر زمانی بخواهیم، می توانیم ثبات شمارنده را با $</a:t>
            </a:r>
            <a:r>
              <a:rPr lang="en-US" dirty="0">
                <a:cs typeface="B Nazanin" panose="00000400000000000000" pitchFamily="2" charset="-78"/>
              </a:rPr>
              <a:t>FD </a:t>
            </a:r>
            <a:r>
              <a:rPr lang="fa-IR" dirty="0">
                <a:cs typeface="B Nazanin" panose="00000400000000000000" pitchFamily="2" charset="-78"/>
              </a:rPr>
              <a:t>بارگذاری کنیم و منتظر بمانیم تا پرچم بعد از 3 تنظیم شود. کنه ها پس از اولین تیک، محتوای رجیستر به $</a:t>
            </a:r>
            <a:r>
              <a:rPr lang="en-US" dirty="0">
                <a:cs typeface="B Nazanin" panose="00000400000000000000" pitchFamily="2" charset="-78"/>
              </a:rPr>
              <a:t>FE </a:t>
            </a:r>
            <a:r>
              <a:rPr lang="fa-IR" dirty="0">
                <a:cs typeface="B Nazanin" panose="00000400000000000000" pitchFamily="2" charset="-78"/>
              </a:rPr>
              <a:t>افزایش می یابد. بعد از تیک دوم، $</a:t>
            </a:r>
            <a:r>
              <a:rPr lang="en-US" dirty="0">
                <a:cs typeface="B Nazanin" panose="00000400000000000000" pitchFamily="2" charset="-78"/>
              </a:rPr>
              <a:t>FF </a:t>
            </a:r>
            <a:r>
              <a:rPr lang="fa-IR" dirty="0">
                <a:cs typeface="B Nazanin" panose="00000400000000000000" pitchFamily="2" charset="-78"/>
              </a:rPr>
              <a:t>می شود. و بعد از تیک سوم سرریز می شود (محتوای رجیستر 00 دلار می شود) و پرچم تنظیم می شود.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521339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cs typeface="B Nazanin" panose="00000400000000000000" pitchFamily="2" charset="-78"/>
              </a:rPr>
              <a:t>TIME DELAY</a:t>
            </a:r>
            <a:endParaRPr lang="en-US" sz="4000" dirty="0">
              <a:cs typeface="B Nazanin" panose="00000400000000000000" pitchFamily="2" charset="-78"/>
            </a:endParaRPr>
          </a:p>
        </p:txBody>
      </p:sp>
    </p:spTree>
    <p:extLst>
      <p:ext uri="{BB962C8B-B14F-4D97-AF65-F5344CB8AC3E}">
        <p14:creationId xmlns:p14="http://schemas.microsoft.com/office/powerpoint/2010/main" val="4548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052427"/>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In ATmega32, there are three timers: Timer0, Timer1, and Timer2. Timer0 and Timer2 are 8-bit, while Timer1 is 16-bit. In this chapter we cover Timer0 and Timer2 as 8-bit timers, and Timer1 as a 16-bit timer.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52427"/>
            <a:ext cx="4446036" cy="2031325"/>
          </a:xfrm>
          <a:prstGeom prst="rect">
            <a:avLst/>
          </a:prstGeom>
          <a:noFill/>
        </p:spPr>
        <p:txBody>
          <a:bodyPr wrap="square" rtlCol="0">
            <a:spAutoFit/>
          </a:bodyPr>
          <a:lstStyle/>
          <a:p>
            <a:pPr algn="r" rtl="1"/>
            <a:r>
              <a:rPr lang="fa-IR" dirty="0">
                <a:cs typeface="B Nazanin" panose="00000400000000000000" pitchFamily="2" charset="-78"/>
              </a:rPr>
              <a:t>•مثلاً در یک میکروکنترلر با فرکانس 1 مگاهرتز، با رجیستر شمارنده 8 بیتی، اگر 3 میکروثانیه تاخیر زمانی بخواهیم، می توانیم ثبات شمارنده را با $</a:t>
            </a:r>
            <a:r>
              <a:rPr lang="en-US" dirty="0">
                <a:cs typeface="B Nazanin" panose="00000400000000000000" pitchFamily="2" charset="-78"/>
              </a:rPr>
              <a:t>FD </a:t>
            </a:r>
            <a:r>
              <a:rPr lang="fa-IR" dirty="0">
                <a:cs typeface="B Nazanin" panose="00000400000000000000" pitchFamily="2" charset="-78"/>
              </a:rPr>
              <a:t>بارگذاری کنیم و منتظر بمانیم تا پرچم بعد از 3 تنظیم شود. کنه ها پس از اولین تیک، محتوای رجیستر به $</a:t>
            </a:r>
            <a:r>
              <a:rPr lang="en-US" dirty="0">
                <a:cs typeface="B Nazanin" panose="00000400000000000000" pitchFamily="2" charset="-78"/>
              </a:rPr>
              <a:t>FE </a:t>
            </a:r>
            <a:r>
              <a:rPr lang="fa-IR" dirty="0">
                <a:cs typeface="B Nazanin" panose="00000400000000000000" pitchFamily="2" charset="-78"/>
              </a:rPr>
              <a:t>افزایش می یابد. بعد از تیک دوم، $</a:t>
            </a:r>
            <a:r>
              <a:rPr lang="en-US" dirty="0">
                <a:cs typeface="B Nazanin" panose="00000400000000000000" pitchFamily="2" charset="-78"/>
              </a:rPr>
              <a:t>FF </a:t>
            </a:r>
            <a:r>
              <a:rPr lang="fa-IR" dirty="0">
                <a:cs typeface="B Nazanin" panose="00000400000000000000" pitchFamily="2" charset="-78"/>
              </a:rPr>
              <a:t>می شود. و بعد از تیک سوم سرریز می شود (محتوای رجیستر 00 دلار می شود) و پرچم تنظیم می شود.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963472"/>
            <a:ext cx="0" cy="239727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405F128-2034-6EB8-54BC-FCD86416C360}"/>
              </a:ext>
            </a:extLst>
          </p:cNvPr>
          <p:cNvSpPr txBox="1"/>
          <p:nvPr/>
        </p:nvSpPr>
        <p:spPr>
          <a:xfrm>
            <a:off x="2286000" y="185166"/>
            <a:ext cx="4572000" cy="523220"/>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cs typeface="B Nazanin" panose="00000400000000000000" pitchFamily="2" charset="-78"/>
              </a:rPr>
              <a:t>AVR TIMERS</a:t>
            </a:r>
            <a:endParaRPr lang="en-US" sz="5400" dirty="0">
              <a:cs typeface="B Nazanin" panose="00000400000000000000" pitchFamily="2" charset="-78"/>
            </a:endParaRPr>
          </a:p>
        </p:txBody>
      </p:sp>
      <p:pic>
        <p:nvPicPr>
          <p:cNvPr id="3" name="Picture 2">
            <a:extLst>
              <a:ext uri="{FF2B5EF4-FFF2-40B4-BE49-F238E27FC236}">
                <a16:creationId xmlns:a16="http://schemas.microsoft.com/office/drawing/2014/main" id="{F387D7D6-A975-AA3F-0097-248069E76872}"/>
              </a:ext>
            </a:extLst>
          </p:cNvPr>
          <p:cNvPicPr>
            <a:picLocks noChangeAspect="1"/>
          </p:cNvPicPr>
          <p:nvPr/>
        </p:nvPicPr>
        <p:blipFill>
          <a:blip r:embed="rId3"/>
          <a:stretch>
            <a:fillRect/>
          </a:stretch>
        </p:blipFill>
        <p:spPr>
          <a:xfrm>
            <a:off x="139708" y="3570168"/>
            <a:ext cx="4292583" cy="2073122"/>
          </a:xfrm>
          <a:prstGeom prst="rect">
            <a:avLst/>
          </a:prstGeom>
        </p:spPr>
      </p:pic>
      <p:pic>
        <p:nvPicPr>
          <p:cNvPr id="6" name="Picture 5">
            <a:extLst>
              <a:ext uri="{FF2B5EF4-FFF2-40B4-BE49-F238E27FC236}">
                <a16:creationId xmlns:a16="http://schemas.microsoft.com/office/drawing/2014/main" id="{E9865883-EFCD-3042-08EA-6DB15CCA8874}"/>
              </a:ext>
            </a:extLst>
          </p:cNvPr>
          <p:cNvPicPr>
            <a:picLocks noChangeAspect="1"/>
          </p:cNvPicPr>
          <p:nvPr/>
        </p:nvPicPr>
        <p:blipFill>
          <a:blip r:embed="rId4"/>
          <a:stretch>
            <a:fillRect/>
          </a:stretch>
        </p:blipFill>
        <p:spPr>
          <a:xfrm>
            <a:off x="4560113" y="3570168"/>
            <a:ext cx="4210528" cy="2073122"/>
          </a:xfrm>
          <a:prstGeom prst="rect">
            <a:avLst/>
          </a:prstGeom>
        </p:spPr>
      </p:pic>
    </p:spTree>
    <p:extLst>
      <p:ext uri="{BB962C8B-B14F-4D97-AF65-F5344CB8AC3E}">
        <p14:creationId xmlns:p14="http://schemas.microsoft.com/office/powerpoint/2010/main" val="223219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D8C373-8DA1-B9E3-25EB-1ACF7B82155C}"/>
              </a:ext>
            </a:extLst>
          </p:cNvPr>
          <p:cNvPicPr>
            <a:picLocks noChangeAspect="1"/>
          </p:cNvPicPr>
          <p:nvPr/>
        </p:nvPicPr>
        <p:blipFill>
          <a:blip r:embed="rId2"/>
          <a:stretch>
            <a:fillRect/>
          </a:stretch>
        </p:blipFill>
        <p:spPr>
          <a:xfrm>
            <a:off x="0" y="1255051"/>
            <a:ext cx="9144000" cy="4622426"/>
          </a:xfrm>
          <a:prstGeom prst="rect">
            <a:avLst/>
          </a:prstGeom>
        </p:spPr>
      </p:pic>
    </p:spTree>
    <p:extLst>
      <p:ext uri="{BB962C8B-B14F-4D97-AF65-F5344CB8AC3E}">
        <p14:creationId xmlns:p14="http://schemas.microsoft.com/office/powerpoint/2010/main" val="175022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69C20-AF29-CBD3-72BC-8F503840C8B7}"/>
              </a:ext>
            </a:extLst>
          </p:cNvPr>
          <p:cNvPicPr>
            <a:picLocks noChangeAspect="1"/>
          </p:cNvPicPr>
          <p:nvPr/>
        </p:nvPicPr>
        <p:blipFill>
          <a:blip r:embed="rId2"/>
          <a:stretch>
            <a:fillRect/>
          </a:stretch>
        </p:blipFill>
        <p:spPr>
          <a:xfrm>
            <a:off x="0" y="1796603"/>
            <a:ext cx="9143999" cy="4357150"/>
          </a:xfrm>
          <a:prstGeom prst="rect">
            <a:avLst/>
          </a:prstGeom>
        </p:spPr>
      </p:pic>
    </p:spTree>
    <p:extLst>
      <p:ext uri="{BB962C8B-B14F-4D97-AF65-F5344CB8AC3E}">
        <p14:creationId xmlns:p14="http://schemas.microsoft.com/office/powerpoint/2010/main" val="402482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CB1AA-2397-7CC3-451D-D60468C576C6}"/>
              </a:ext>
            </a:extLst>
          </p:cNvPr>
          <p:cNvPicPr>
            <a:picLocks noChangeAspect="1"/>
          </p:cNvPicPr>
          <p:nvPr/>
        </p:nvPicPr>
        <p:blipFill>
          <a:blip r:embed="rId2"/>
          <a:stretch>
            <a:fillRect/>
          </a:stretch>
        </p:blipFill>
        <p:spPr>
          <a:xfrm>
            <a:off x="-1" y="1886754"/>
            <a:ext cx="9144001" cy="4085799"/>
          </a:xfrm>
          <a:prstGeom prst="rect">
            <a:avLst/>
          </a:prstGeom>
        </p:spPr>
      </p:pic>
    </p:spTree>
    <p:extLst>
      <p:ext uri="{BB962C8B-B14F-4D97-AF65-F5344CB8AC3E}">
        <p14:creationId xmlns:p14="http://schemas.microsoft.com/office/powerpoint/2010/main" val="371479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3DF05-DDF1-826D-F877-FAE054AACC52}"/>
              </a:ext>
            </a:extLst>
          </p:cNvPr>
          <p:cNvPicPr>
            <a:picLocks noChangeAspect="1"/>
          </p:cNvPicPr>
          <p:nvPr/>
        </p:nvPicPr>
        <p:blipFill>
          <a:blip r:embed="rId2"/>
          <a:stretch>
            <a:fillRect/>
          </a:stretch>
        </p:blipFill>
        <p:spPr>
          <a:xfrm>
            <a:off x="65314" y="0"/>
            <a:ext cx="9078686" cy="6935571"/>
          </a:xfrm>
          <a:prstGeom prst="rect">
            <a:avLst/>
          </a:prstGeom>
        </p:spPr>
      </p:pic>
    </p:spTree>
    <p:extLst>
      <p:ext uri="{BB962C8B-B14F-4D97-AF65-F5344CB8AC3E}">
        <p14:creationId xmlns:p14="http://schemas.microsoft.com/office/powerpoint/2010/main" val="310612971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542</TotalTime>
  <Words>670</Words>
  <Application>Microsoft Office PowerPoint</Application>
  <PresentationFormat>On-screen Show (4:3)</PresentationFormat>
  <Paragraphs>39</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Garamond (Headings)</vt:lpstr>
      <vt:lpstr>Gill Sans MT</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21</cp:revision>
  <dcterms:created xsi:type="dcterms:W3CDTF">2023-06-10T17:44:25Z</dcterms:created>
  <dcterms:modified xsi:type="dcterms:W3CDTF">2023-06-26T08:58:26Z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